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7"/>
  </p:notesMasterIdLst>
  <p:sldIdLst>
    <p:sldId id="379" r:id="rId3"/>
    <p:sldId id="394" r:id="rId4"/>
    <p:sldId id="350" r:id="rId5"/>
    <p:sldId id="413" r:id="rId6"/>
    <p:sldId id="346" r:id="rId7"/>
    <p:sldId id="395" r:id="rId8"/>
    <p:sldId id="396" r:id="rId9"/>
    <p:sldId id="397" r:id="rId10"/>
    <p:sldId id="264" r:id="rId11"/>
    <p:sldId id="265" r:id="rId12"/>
    <p:sldId id="257" r:id="rId13"/>
    <p:sldId id="258" r:id="rId14"/>
    <p:sldId id="359" r:id="rId15"/>
    <p:sldId id="398" r:id="rId16"/>
    <p:sldId id="273" r:id="rId17"/>
    <p:sldId id="384" r:id="rId18"/>
    <p:sldId id="381" r:id="rId19"/>
    <p:sldId id="335" r:id="rId20"/>
    <p:sldId id="278" r:id="rId21"/>
    <p:sldId id="279" r:id="rId22"/>
    <p:sldId id="327" r:id="rId23"/>
    <p:sldId id="322" r:id="rId24"/>
    <p:sldId id="280" r:id="rId25"/>
    <p:sldId id="283" r:id="rId26"/>
    <p:sldId id="284" r:id="rId27"/>
    <p:sldId id="285" r:id="rId28"/>
    <p:sldId id="363" r:id="rId29"/>
    <p:sldId id="286" r:id="rId30"/>
    <p:sldId id="287" r:id="rId31"/>
    <p:sldId id="399" r:id="rId32"/>
    <p:sldId id="282" r:id="rId33"/>
    <p:sldId id="403" r:id="rId34"/>
    <p:sldId id="266" r:id="rId35"/>
    <p:sldId id="288" r:id="rId36"/>
    <p:sldId id="256" r:id="rId37"/>
    <p:sldId id="321" r:id="rId38"/>
    <p:sldId id="262" r:id="rId39"/>
    <p:sldId id="324" r:id="rId40"/>
    <p:sldId id="323" r:id="rId41"/>
    <p:sldId id="372" r:id="rId42"/>
    <p:sldId id="400" r:id="rId43"/>
    <p:sldId id="259" r:id="rId44"/>
    <p:sldId id="260" r:id="rId45"/>
    <p:sldId id="376" r:id="rId46"/>
    <p:sldId id="404" r:id="rId47"/>
    <p:sldId id="325" r:id="rId48"/>
    <p:sldId id="405" r:id="rId49"/>
    <p:sldId id="292" r:id="rId50"/>
    <p:sldId id="267" r:id="rId51"/>
    <p:sldId id="269" r:id="rId52"/>
    <p:sldId id="392" r:id="rId53"/>
    <p:sldId id="408" r:id="rId54"/>
    <p:sldId id="409" r:id="rId55"/>
    <p:sldId id="373" r:id="rId56"/>
    <p:sldId id="274" r:id="rId57"/>
    <p:sldId id="275" r:id="rId58"/>
    <p:sldId id="326" r:id="rId59"/>
    <p:sldId id="291" r:id="rId60"/>
    <p:sldId id="290" r:id="rId61"/>
    <p:sldId id="276" r:id="rId62"/>
    <p:sldId id="412" r:id="rId63"/>
    <p:sldId id="406" r:id="rId64"/>
    <p:sldId id="289" r:id="rId65"/>
    <p:sldId id="293" r:id="rId66"/>
    <p:sldId id="411" r:id="rId67"/>
    <p:sldId id="401" r:id="rId68"/>
    <p:sldId id="270" r:id="rId69"/>
    <p:sldId id="271" r:id="rId70"/>
    <p:sldId id="301" r:id="rId71"/>
    <p:sldId id="317" r:id="rId72"/>
    <p:sldId id="316" r:id="rId73"/>
    <p:sldId id="315" r:id="rId74"/>
    <p:sldId id="318" r:id="rId75"/>
    <p:sldId id="407" r:id="rId76"/>
    <p:sldId id="302" r:id="rId77"/>
    <p:sldId id="320" r:id="rId78"/>
    <p:sldId id="414" r:id="rId79"/>
    <p:sldId id="336" r:id="rId80"/>
    <p:sldId id="368" r:id="rId81"/>
    <p:sldId id="366" r:id="rId82"/>
    <p:sldId id="365" r:id="rId83"/>
    <p:sldId id="377" r:id="rId84"/>
    <p:sldId id="402" r:id="rId85"/>
    <p:sldId id="36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FFFFFF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83010" autoAdjust="0"/>
  </p:normalViewPr>
  <p:slideViewPr>
    <p:cSldViewPr snapToGrid="0">
      <p:cViewPr varScale="1">
        <p:scale>
          <a:sx n="92" d="100"/>
          <a:sy n="92" d="100"/>
        </p:scale>
        <p:origin x="3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4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any table that involves a column of datatype JSON must be manipulated by TSQL. You cannot use the SSMS table designer.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8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9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enough rules that you could make a game show out of it, but thankfully we can let SQL Server do the heavy thinking for 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07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926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53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 prior.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CROSS APPLY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 be confused with CROSS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108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42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955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20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743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31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34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458727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329508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10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88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251002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97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92792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12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4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15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020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4668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8143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56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03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2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7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1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2230692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301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A3110-9E5A-07E4-7233-892FD8B4A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44542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 (only)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JSON-datatype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3451" y="6038663"/>
            <a:ext cx="682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BA296-B5F8-7F6B-A9F0-79CD06CC6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95CFFA-51BF-D92C-DAD4-D8B16A8C7DD4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72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A97D-0DCF-FB79-38AA-27728580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6877573" cy="2745336"/>
          </a:xfrm>
        </p:spPr>
        <p:txBody>
          <a:bodyPr>
            <a:normAutofit/>
          </a:bodyPr>
          <a:lstStyle/>
          <a:p>
            <a:r>
              <a:rPr lang="en-US" dirty="0"/>
              <a:t>The JSON T-SQL Operators</a:t>
            </a:r>
            <a:br>
              <a:rPr lang="en-US" dirty="0"/>
            </a:br>
            <a:endParaRPr lang="en-US" b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9AD4-8D14-73FB-4EF3-66212CB8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B534-D151-E8D6-BC1C-8D11D7F8F4C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A8B41-27A1-6E71-A985-A506C9BFCA9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82784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76F52-A3EE-553D-B4C6-B559E979F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E7431A-6AC0-6BC7-09DB-EC066C75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882145"/>
              </p:ext>
            </p:extLst>
          </p:nvPr>
        </p:nvGraphicFramePr>
        <p:xfrm>
          <a:off x="1195866" y="2997628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297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elevised game show titled Is it JSON?">
            <a:extLst>
              <a:ext uri="{FF2B5EF4-FFF2-40B4-BE49-F238E27FC236}">
                <a16:creationId xmlns:a16="http://schemas.microsoft.com/office/drawing/2014/main" id="{8C7AE387-603B-E611-6D8A-1CC830EF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an outer JSON object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opened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first_name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"John"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last_name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"Smith"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is_alive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true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"age"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"address"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street_address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"21 2nd Street"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"state"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"NY"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postal_code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"10021-3100"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phone_numbers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"number": "212 555-1234",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"type": "home"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"number": "646 555-4567",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"type": "office"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"children"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["Catherine", "Thomas", "Trevor"]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"spouse"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null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6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E49A9F-94E4-B464-8C7D-DF354D1D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09257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97376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from the original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1834387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7900746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vs</a:t>
            </a: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8679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35431"/>
              </p:ext>
            </p:extLst>
          </p:nvPr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702267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8531C0-9849-4158-973F-620E3059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3896231" cy="9391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1890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'strict $.name'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--use of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[parents]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because array/object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--path not necessary because key exists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8A5CE5F-8D1B-2334-AC69-C0B35FD65C8D}"/>
              </a:ext>
            </a:extLst>
          </p:cNvPr>
          <p:cNvGrpSpPr/>
          <p:nvPr/>
        </p:nvGrpSpPr>
        <p:grpSpPr>
          <a:xfrm>
            <a:off x="5219400" y="3999722"/>
            <a:ext cx="5839144" cy="939079"/>
            <a:chOff x="5219400" y="3999722"/>
            <a:chExt cx="5839144" cy="9390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0125479" y="3999722"/>
              <a:ext cx="9330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PIVOT</a:t>
              </a:r>
              <a:endPara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319561EF-26E7-95BB-DBE7-36B8418F26E7}"/>
                </a:ext>
              </a:extLst>
            </p:cNvPr>
            <p:cNvSpPr/>
            <p:nvPr/>
          </p:nvSpPr>
          <p:spPr>
            <a:xfrm>
              <a:off x="9439552" y="4129417"/>
              <a:ext cx="733529" cy="733530"/>
            </a:xfrm>
            <a:prstGeom prst="arc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FB59DB46-BFE1-EC9F-50A8-883268BA4701}"/>
                </a:ext>
              </a:extLst>
            </p:cNvPr>
            <p:cNvSpPr/>
            <p:nvPr/>
          </p:nvSpPr>
          <p:spPr>
            <a:xfrm rot="11463006">
              <a:off x="6283145" y="4205271"/>
              <a:ext cx="733529" cy="733530"/>
            </a:xfrm>
            <a:prstGeom prst="arc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23E97A-09AF-3B99-0532-22728BFEC9CB}"/>
                </a:ext>
              </a:extLst>
            </p:cNvPr>
            <p:cNvSpPr txBox="1"/>
            <p:nvPr/>
          </p:nvSpPr>
          <p:spPr>
            <a:xfrm>
              <a:off x="5219400" y="4585873"/>
              <a:ext cx="1215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 UNPIVOT</a:t>
              </a:r>
              <a:endPara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datatype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Azure SQL Database (only)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support not yet supported for JSON native data type.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Convert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46739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8559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030" y="4915058"/>
            <a:ext cx="27908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8"/>
            <a:chOff x="838200" y="3747659"/>
            <a:chExt cx="10292176" cy="9541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69653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sz="2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json_col</a:t>
              </a:r>
              <a:r>
                <a:rPr lang="en-US" sz="2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2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dbo</a:t>
              </a:r>
              <a:r>
                <a:rPr lang="en-US" sz="2800" dirty="0" err="1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SomeTable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2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localhost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Database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dbo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Table1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json_col</a:t>
              </a:r>
              <a:r>
                <a:rPr lang="en-US" sz="2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0FA7F-E76B-6C63-0F22-007B4732974C}"/>
              </a:ext>
            </a:extLst>
          </p:cNvPr>
          <p:cNvSpPr txBox="1"/>
          <p:nvPr/>
        </p:nvSpPr>
        <p:spPr>
          <a:xfrm>
            <a:off x="1224883" y="3921429"/>
            <a:ext cx="180801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5000"/>
                    <a:lumOff val="75000"/>
                  </a:schemeClr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endParaRPr lang="en-US" sz="3200" b="0" dirty="0">
              <a:solidFill>
                <a:schemeClr val="bg1"/>
              </a:solidFill>
              <a:latin typeface="IBM Plex Sans Medium" panose="020B0503050203000203" pitchFamily="34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295BA-3C42-AFED-8307-75ACD87AC8CA}"/>
              </a:ext>
            </a:extLst>
          </p:cNvPr>
          <p:cNvSpPr txBox="1"/>
          <p:nvPr/>
        </p:nvSpPr>
        <p:spPr>
          <a:xfrm>
            <a:off x="2092521" y="3007348"/>
            <a:ext cx="4169899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b="0" dirty="0">
                <a:solidFill>
                  <a:schemeClr val="bg1"/>
                </a:solidFill>
                <a:latin typeface="Kanit" pitchFamily="2" charset="-34"/>
                <a:ea typeface="Roboto" panose="02000000000000000000" pitchFamily="2" charset="0"/>
                <a:cs typeface="Kanit" pitchFamily="2" charset="-34"/>
              </a:rPr>
              <a:t>Vote for which demo:</a:t>
            </a:r>
            <a:endParaRPr lang="en-US" sz="1400" b="0" dirty="0">
              <a:solidFill>
                <a:schemeClr val="bg1"/>
              </a:solidFill>
              <a:latin typeface="Kanit" pitchFamily="2" charset="-34"/>
              <a:ea typeface="Roboto" panose="02000000000000000000" pitchFamily="2" charset="0"/>
              <a:cs typeface="Kanit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9B355-3B7A-361E-D72C-5E8E195B8E26}"/>
              </a:ext>
            </a:extLst>
          </p:cNvPr>
          <p:cNvSpPr txBox="1"/>
          <p:nvPr/>
        </p:nvSpPr>
        <p:spPr>
          <a:xfrm>
            <a:off x="4123943" y="3921428"/>
            <a:ext cx="3121055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b="0" dirty="0">
                <a:solidFill>
                  <a:schemeClr val="bg1"/>
                </a:solidFill>
                <a:latin typeface="Kanit" pitchFamily="2" charset="-34"/>
                <a:ea typeface="Roboto" panose="02000000000000000000" pitchFamily="2" charset="0"/>
                <a:cs typeface="Kanit" pitchFamily="2" charset="-34"/>
              </a:rPr>
              <a:t>Key/value pairs</a:t>
            </a:r>
          </a:p>
        </p:txBody>
      </p:sp>
    </p:spTree>
    <p:extLst>
      <p:ext uri="{BB962C8B-B14F-4D97-AF65-F5344CB8AC3E}">
        <p14:creationId xmlns:p14="http://schemas.microsoft.com/office/powerpoint/2010/main" val="3689801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pPr lvl="0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62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2C23B-EBED-C490-CE89-6905E8DD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922" y="977183"/>
            <a:ext cx="4709900" cy="47099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/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EE4B05-6AEB-DD2F-7571-09D5ECF33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108941"/>
              </p:ext>
            </p:extLst>
          </p:nvPr>
        </p:nvGraphicFramePr>
        <p:xfrm>
          <a:off x="1195866" y="2200114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41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 of type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 Supports recursion.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of type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 Supports recursion.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23390"/>
            <a:ext cx="6097772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35044F-7342-EBDC-2480-163B7D9ED6D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FDD9B-A3B2-5737-AF22-C0837AAACF40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BD48CE-2F7A-6AA2-EAE4-AB0F9DC930C2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87B21C7-A9C8-493B-1094-56F30C12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706E772-E526-77AE-09A5-B0C1F9C58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F9F4A4-33F0-086A-CE63-FCEA83256DD8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BF479-465F-B278-9DBA-FFDA0BE80B19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5320-9564-B061-BABB-8A3EAF24C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580C8-FFC8-077F-C44D-FFCDED3B0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101B-8CAA-B0FC-D15D-6FA074216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24493-BC20-7764-67CF-330D7B2A3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2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D462B-4666-9EDD-6604-1668EB6930B4}"/>
              </a:ext>
            </a:extLst>
          </p:cNvPr>
          <p:cNvGrpSpPr/>
          <p:nvPr/>
        </p:nvGrpSpPr>
        <p:grpSpPr>
          <a:xfrm>
            <a:off x="8749145" y="4727864"/>
            <a:ext cx="2384692" cy="923330"/>
            <a:chOff x="8749145" y="4727864"/>
            <a:chExt cx="2384692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5DDED0-7639-265F-1548-46E3415A124E}"/>
                </a:ext>
              </a:extLst>
            </p:cNvPr>
            <p:cNvSpPr txBox="1"/>
            <p:nvPr/>
          </p:nvSpPr>
          <p:spPr>
            <a:xfrm>
              <a:off x="9621982" y="4727864"/>
              <a:ext cx="15118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2000 MB,</a:t>
              </a:r>
            </a:p>
            <a:p>
              <a:r>
                <a:rPr lang="en-US" dirty="0"/>
                <a:t>the limit of </a:t>
              </a:r>
            </a:p>
            <a:p>
              <a:r>
                <a:rPr lang="en-US" i="1" dirty="0"/>
                <a:t>{x}</a:t>
              </a:r>
              <a:r>
                <a:rPr lang="en-US" dirty="0"/>
                <a:t>char(MAX)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1CC21F-48B3-6EF0-90A5-9ABC54337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9145" y="5020462"/>
              <a:ext cx="872837" cy="5852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FOR JSON AUTO</a:t>
            </a:r>
            <a:endParaRPr lang="en-US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54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982779" y="2126199"/>
            <a:ext cx="558327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1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599862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723D0263-07CF-A0C1-2537-368E32EAB5E6}"/>
              </a:ext>
            </a:extLst>
          </p:cNvPr>
          <p:cNvSpPr/>
          <p:nvPr/>
        </p:nvSpPr>
        <p:spPr>
          <a:xfrm>
            <a:off x="9791217" y="2180824"/>
            <a:ext cx="2037912" cy="1414075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* Not returned indented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5A656-2ACA-5BE7-88B3-A0AC2469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79" y="5956152"/>
            <a:ext cx="4667250" cy="523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6D88B-4053-DF19-DF6D-A6D402E83C4D}"/>
              </a:ext>
            </a:extLst>
          </p:cNvPr>
          <p:cNvSpPr/>
          <p:nvPr/>
        </p:nvSpPr>
        <p:spPr>
          <a:xfrm>
            <a:off x="6491235" y="2094247"/>
            <a:ext cx="5315579" cy="37868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FE9BEC-3604-355B-0914-A8B97236767E}"/>
              </a:ext>
            </a:extLst>
          </p:cNvPr>
          <p:cNvCxnSpPr>
            <a:cxnSpLocks/>
          </p:cNvCxnSpPr>
          <p:nvPr/>
        </p:nvCxnSpPr>
        <p:spPr>
          <a:xfrm flipV="1">
            <a:off x="5519897" y="4863402"/>
            <a:ext cx="1433562" cy="14670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“ABSENT ON NULL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root-level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’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3A7A3A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Batch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Jeff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7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3A7A3A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Batch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'Jeff</a:t>
            </a: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700" b="0" i="0" u="none" strike="noStrike" kern="1200" cap="none" spc="0" normalizeH="0" baseline="0" noProof="0" dirty="0">
                <a:ln>
                  <a:noFill/>
                </a:ln>
                <a:solidFill>
                  <a:srgbClr val="3A7A3A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Batch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dbo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Table1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json_col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JSON_MODIFY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json_col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'Jeff'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da-DK" sz="17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JSON_MODIFY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path,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new_value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Alters the properties inside a JSON object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1492317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48FBD-3737-EE9B-49A6-215FDDCD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856908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Safe returns home!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16" name="Graphic 11">
            <a:extLst>
              <a:ext uri="{FF2B5EF4-FFF2-40B4-BE49-F238E27FC236}">
                <a16:creationId xmlns:a16="http://schemas.microsoft.com/office/drawing/2014/main" id="{C43FC1E7-C41A-E14A-1E02-F575B3B6AE46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22358A-17B9-B5AF-1D3E-466BAF60CBDB}"/>
              </a:ext>
            </a:extLst>
          </p:cNvPr>
          <p:cNvGrpSpPr/>
          <p:nvPr/>
        </p:nvGrpSpPr>
        <p:grpSpPr>
          <a:xfrm>
            <a:off x="7013758" y="4122853"/>
            <a:ext cx="1263722" cy="1301273"/>
            <a:chOff x="8578921" y="4130211"/>
            <a:chExt cx="1263722" cy="13012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5BABC67-274D-F202-83EE-94444805CAA3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3C9721-5B44-2324-3D2D-503A2CE6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69854</TotalTime>
  <Words>9383</Words>
  <Application>Microsoft Office PowerPoint</Application>
  <PresentationFormat>Widescreen</PresentationFormat>
  <Paragraphs>1510</Paragraphs>
  <Slides>84</Slides>
  <Notes>74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104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IBM Plex Sans Medium</vt:lpstr>
      <vt:lpstr>Kanit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Wingdings</vt:lpstr>
      <vt:lpstr>Office Theme</vt:lpstr>
      <vt:lpstr>Redgate theme v2</vt:lpstr>
      <vt:lpstr>Reviewing after the presentation?</vt:lpstr>
      <vt:lpstr>The JSON T-SQL Operators </vt:lpstr>
      <vt:lpstr>PowerPoint Presentation</vt:lpstr>
      <vt:lpstr>PowerPoint Presentation</vt:lpstr>
      <vt:lpstr>PowerPoint Presentation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is not JSON-datatype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Jeff Foushee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157</cp:revision>
  <dcterms:created xsi:type="dcterms:W3CDTF">2024-01-27T23:55:18Z</dcterms:created>
  <dcterms:modified xsi:type="dcterms:W3CDTF">2024-10-27T01:00:14Z</dcterms:modified>
</cp:coreProperties>
</file>